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69" r:id="rId19"/>
    <p:sldId id="270" r:id="rId20"/>
    <p:sldId id="277" r:id="rId21"/>
    <p:sldId id="276" r:id="rId22"/>
    <p:sldId id="257" r:id="rId23"/>
    <p:sldId id="279" r:id="rId24"/>
    <p:sldId id="278" r:id="rId25"/>
    <p:sldId id="289" r:id="rId26"/>
    <p:sldId id="280" r:id="rId27"/>
    <p:sldId id="281" r:id="rId28"/>
    <p:sldId id="282" r:id="rId29"/>
    <p:sldId id="285" r:id="rId30"/>
    <p:sldId id="286" r:id="rId31"/>
    <p:sldId id="287" r:id="rId32"/>
    <p:sldId id="288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F6033-5773-47A5-B5A6-FF71AB14E76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AB87-DFE7-4ECF-A79D-85E16DD028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57200" y="393700"/>
            <a:ext cx="79327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BACKPROPAGATION TRAINING ALGORITHM</a:t>
            </a:r>
          </a:p>
        </p:txBody>
      </p:sp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89789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79327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BACKPROPAGATION TRAINING ALGORITHM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6868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79327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BACKPROPAGATION TRAINING ALGORITHM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2011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101710"/>
            <a:ext cx="4495800" cy="688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4884922" cy="650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399" y="457200"/>
            <a:ext cx="587969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95600"/>
            <a:ext cx="386875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514600"/>
            <a:ext cx="41910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3962400"/>
            <a:ext cx="4343400" cy="257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3581400" cy="659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0"/>
            <a:ext cx="3581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3429000" cy="241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199" y="228600"/>
            <a:ext cx="351128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948576"/>
            <a:ext cx="4038600" cy="327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143000"/>
            <a:ext cx="8229600" cy="5029200"/>
          </a:xfrm>
        </p:spPr>
        <p:txBody>
          <a:bodyPr rtlCol="0">
            <a:normAutofit/>
          </a:bodyPr>
          <a:lstStyle/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Gradient descent over entire network weight vector</a:t>
            </a: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sv-SE" sz="20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Easily generalized to arbitrary directed graphs</a:t>
            </a: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sv-SE" sz="20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Will find a local, not necessarily global error minimum -in practice often works well (can be invoked multiple times with different initial weights)</a:t>
            </a: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sv-SE" sz="20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Often include weight momentum term </a:t>
            </a:r>
            <a:endParaRPr lang="sv-SE" sz="18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  <a:sym typeface="Symbol" pitchFamily="18" charset="2"/>
            </a:endParaRP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sv-SE" sz="20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  <a:sym typeface="Symbol" pitchFamily="18" charset="2"/>
            </a:endParaRPr>
          </a:p>
          <a:p>
            <a:pPr marL="457200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 pitchFamily="18" charset="2"/>
              </a:rPr>
              <a:t>Minimizes error training examples</a:t>
            </a:r>
          </a:p>
          <a:p>
            <a:pPr marL="457200" lvl="1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sv-SE" sz="2000" dirty="0" smtClean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  <a:sym typeface="Symbol" pitchFamily="18" charset="2"/>
            </a:endParaRPr>
          </a:p>
          <a:p>
            <a:pPr marL="457200" lvl="1" indent="-457200"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sv-SE" sz="200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Symbol" pitchFamily="18" charset="2"/>
              </a:rPr>
              <a:t>Will it generalize well to unseen instances (over-fitting)?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7200" y="393700"/>
            <a:ext cx="8305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BACKPROPAGATION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57200" y="485775"/>
            <a:ext cx="82296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APPLICATIONS OF BACKPROPAGATION </a:t>
            </a:r>
          </a:p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NETWORK </a:t>
            </a: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457200" y="1447800"/>
            <a:ext cx="82296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Load forecasting problems in power systems.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Image processing.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Fault diagnosis and fault detection.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Gesture recognition, speech recognition.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Signature verification.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Bioinformatics.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Structural engineering design (civil).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LAYERS IN NEURAL NETWORK 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" y="1162050"/>
            <a:ext cx="8229600" cy="495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algn="just"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input layer: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Introduces input values into the network.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No activation function or other processing.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endParaRPr lang="en-GB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hidden layer(s):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Performs classification of features.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Two hidden layers are sufficient to solve any problem.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Features imply more layers may be better.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endParaRPr lang="en-GB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algn="just"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GB" sz="20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The output layer: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Functionally is just like the hidden layers.</a:t>
            </a:r>
          </a:p>
          <a:p>
            <a:pPr lvl="2" indent="-457200" algn="just" eaLnBrk="1" hangingPunct="1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Outputs are passed on to the world outside the neural network.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lvl="8"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8">
              <a:buNone/>
            </a:pPr>
            <a:r>
              <a:rPr lang="en-US" dirty="0" smtClean="0">
                <a:solidFill>
                  <a:srgbClr val="FF0000"/>
                </a:solidFill>
              </a:rPr>
              <a:t>UNSUPERVISED LEARNING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UNSUPERVISED LEARNING</a:t>
            </a:r>
          </a:p>
        </p:txBody>
      </p:sp>
      <p:sp>
        <p:nvSpPr>
          <p:cNvPr id="4101" name="Rectangle 9"/>
          <p:cNvSpPr>
            <a:spLocks noChangeArrowheads="1"/>
          </p:cNvSpPr>
          <p:nvPr/>
        </p:nvSpPr>
        <p:spPr bwMode="auto">
          <a:xfrm>
            <a:off x="457200" y="1143000"/>
            <a:ext cx="8229600" cy="464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No help from the outside.</a:t>
            </a: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No training data, no information available on the desired output.</a:t>
            </a: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Learning by doing.</a:t>
            </a: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Used to pick out structure in the input:</a:t>
            </a:r>
          </a:p>
          <a:p>
            <a:pPr marL="1371600" lvl="2" indent="-457200" eaLnBrk="1" hangingPunct="1">
              <a:lnSpc>
                <a:spcPct val="110000"/>
              </a:lnSpc>
              <a:spcBef>
                <a:spcPts val="0"/>
              </a:spcBef>
              <a:buFontTx/>
              <a:buChar char="•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Clustering,</a:t>
            </a:r>
          </a:p>
          <a:p>
            <a:pPr marL="1371600" lvl="2" indent="-457200" eaLnBrk="1" hangingPunct="1">
              <a:lnSpc>
                <a:spcPct val="110000"/>
              </a:lnSpc>
              <a:spcBef>
                <a:spcPts val="0"/>
              </a:spcBef>
              <a:buFontTx/>
              <a:buChar char="•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Reduction of dimensionality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  <a:sym typeface="Wingdings" pitchFamily="2" charset="2"/>
              </a:rPr>
              <a:t> compression.</a:t>
            </a:r>
          </a:p>
          <a:p>
            <a:pPr marL="1143000" lvl="2" indent="-228600" eaLnBrk="1" hangingPunct="1">
              <a:lnSpc>
                <a:spcPct val="11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Example: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Kohonen’s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Learning Law.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Self Organizing Maps – </a:t>
            </a:r>
            <a:r>
              <a:rPr lang="en-US" sz="3600" b="1" dirty="0" err="1"/>
              <a:t>Kohonen</a:t>
            </a:r>
            <a:r>
              <a:rPr lang="en-US" sz="3600" b="1" dirty="0"/>
              <a:t> Maps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It is </a:t>
            </a:r>
            <a:r>
              <a:rPr lang="en-US" dirty="0"/>
              <a:t>a type of Artificial Neural Network which is also inspired by biological models of neural systems from the 1970s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follows an unsupervised learning approach and trained its network through a competitive learning algorithm. </a:t>
            </a:r>
            <a:endParaRPr lang="en-US" dirty="0" smtClean="0"/>
          </a:p>
          <a:p>
            <a:r>
              <a:rPr lang="en-US" dirty="0" smtClean="0"/>
              <a:t>SOM </a:t>
            </a:r>
            <a:r>
              <a:rPr lang="en-US" dirty="0"/>
              <a:t>is used for clustering and mapping (or dimensionality reduction) techniques to map multidimensional data onto lower-dimensional which allows people to reduce complex problems for easy interpretation. </a:t>
            </a:r>
            <a:endParaRPr lang="en-US" dirty="0" smtClean="0"/>
          </a:p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ARCHITECTURE OF KSOFM</a:t>
            </a:r>
          </a:p>
        </p:txBody>
      </p:sp>
      <p:pic>
        <p:nvPicPr>
          <p:cNvPr id="28675" name="Picture 5" descr="23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5" y="1390650"/>
            <a:ext cx="58102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r>
              <a:rPr lang="en-US" dirty="0" smtClean="0"/>
              <a:t>SOM has two layers, one is the Input layer and the other one is the Output layer. The architecture of the Self Organizing Map with two clusters and n input features of any sample is given below: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81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130948"/>
            <a:ext cx="4191000" cy="372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Let’s say an input data of size (m, n) where m is the number of training examples and n is the number of features in each example. First, it initializes the weights of size (n, C) where C is the number of clusters. Then iterating over the input data, for each training example, it updates the winning vector (weight vector with the shortest distance (</a:t>
            </a:r>
            <a:r>
              <a:rPr lang="en-US" sz="2400" dirty="0" err="1"/>
              <a:t>e.g</a:t>
            </a:r>
            <a:r>
              <a:rPr lang="en-US" sz="2400" dirty="0"/>
              <a:t> Euclidean distance) from training example). Weight </a:t>
            </a:r>
            <a:r>
              <a:rPr lang="en-US" sz="2400" dirty="0" err="1"/>
              <a:t>updation</a:t>
            </a:r>
            <a:r>
              <a:rPr lang="en-US" sz="2400" dirty="0"/>
              <a:t> rule is given by :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6477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648200"/>
            <a:ext cx="6553200" cy="92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5486400"/>
            <a:ext cx="682977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76200" y="76200"/>
            <a:ext cx="7823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KSOFM ALGORITHM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228600" y="990600"/>
            <a:ext cx="8534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400" b="1"/>
              <a:t>Step 0.    </a:t>
            </a:r>
            <a:r>
              <a:rPr lang="en-IN" sz="2400"/>
              <a:t>Initialize weights w</a:t>
            </a:r>
            <a:r>
              <a:rPr lang="en-IN" sz="2400" baseline="-25000"/>
              <a:t>ij</a:t>
            </a:r>
            <a:r>
              <a:rPr lang="en-IN" sz="2400"/>
              <a:t> to a small random  </a:t>
            </a:r>
          </a:p>
          <a:p>
            <a:r>
              <a:rPr lang="en-IN" sz="2400"/>
              <a:t>               values, say in an interval [0, 1].</a:t>
            </a:r>
          </a:p>
        </p:txBody>
      </p:sp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824038"/>
            <a:ext cx="8710612" cy="411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5791200"/>
            <a:ext cx="75676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5334000"/>
            <a:ext cx="2562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76200" y="76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EXAMPLE OF KSOFM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7863" y="617538"/>
            <a:ext cx="6129337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457200" y="4267200"/>
            <a:ext cx="8229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Find the winning neuron using the Euclidean distance:</a:t>
            </a:r>
          </a:p>
        </p:txBody>
      </p:sp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38" y="4724400"/>
            <a:ext cx="711993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7"/>
          <p:cNvSpPr txBox="1">
            <a:spLocks noChangeArrowheads="1"/>
          </p:cNvSpPr>
          <p:nvPr/>
        </p:nvSpPr>
        <p:spPr bwMode="auto">
          <a:xfrm>
            <a:off x="457200" y="685800"/>
            <a:ext cx="822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Neuron 3 is the winner and its weight vector W</a:t>
            </a:r>
            <a:r>
              <a:rPr lang="en-US" sz="2000" baseline="-25000"/>
              <a:t>3</a:t>
            </a:r>
            <a:r>
              <a:rPr lang="en-US" sz="2000"/>
              <a:t> is updated according to the competitive learning rule:</a:t>
            </a:r>
          </a:p>
        </p:txBody>
      </p:sp>
      <p:pic>
        <p:nvPicPr>
          <p:cNvPr id="3686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7925" y="1752600"/>
            <a:ext cx="42481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457200" y="2819400"/>
            <a:ext cx="822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/>
              <a:t>The updated weight vector W3 at iteration (p+1) is determined as:</a:t>
            </a: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7388" y="3657600"/>
            <a:ext cx="5229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8"/>
          <p:cNvSpPr txBox="1">
            <a:spLocks noChangeArrowheads="1"/>
          </p:cNvSpPr>
          <p:nvPr/>
        </p:nvSpPr>
        <p:spPr bwMode="auto">
          <a:xfrm>
            <a:off x="457200" y="4876800"/>
            <a:ext cx="822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000"/>
              <a:t>The weight vector W3 of the winning neuron 3 becomes closer to the input vector X with each iteration.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76200" y="76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EXAMPLE OF KSOFM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9725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53000"/>
            <a:ext cx="87169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57200" y="457200"/>
            <a:ext cx="75517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MULTILAYER FEEDFORWARD NETWORK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72200" y="1379538"/>
            <a:ext cx="2554288" cy="1363662"/>
            <a:chOff x="2002" y="1130"/>
            <a:chExt cx="2383" cy="1384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002" y="1180"/>
              <a:ext cx="1344" cy="1152"/>
              <a:chOff x="1750" y="2426"/>
              <a:chExt cx="1344" cy="1152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 rot="5400000">
                <a:off x="2374" y="2186"/>
                <a:ext cx="144" cy="624"/>
                <a:chOff x="2400" y="2304"/>
                <a:chExt cx="144" cy="624"/>
              </a:xfrm>
            </p:grpSpPr>
            <p:sp>
              <p:nvSpPr>
                <p:cNvPr id="51300" name="Oval 8"/>
                <p:cNvSpPr>
                  <a:spLocks noChangeArrowheads="1"/>
                </p:cNvSpPr>
                <p:nvPr/>
              </p:nvSpPr>
              <p:spPr bwMode="auto">
                <a:xfrm>
                  <a:off x="2400" y="230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301" name="Oval 9"/>
                <p:cNvSpPr>
                  <a:spLocks noChangeArrowheads="1"/>
                </p:cNvSpPr>
                <p:nvPr/>
              </p:nvSpPr>
              <p:spPr bwMode="auto">
                <a:xfrm>
                  <a:off x="2400" y="254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302" name="Oval 10"/>
                <p:cNvSpPr>
                  <a:spLocks noChangeArrowheads="1"/>
                </p:cNvSpPr>
                <p:nvPr/>
              </p:nvSpPr>
              <p:spPr bwMode="auto">
                <a:xfrm>
                  <a:off x="2400" y="2784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 rot="5400000">
                <a:off x="2350" y="2306"/>
                <a:ext cx="144" cy="1344"/>
                <a:chOff x="2832" y="1968"/>
                <a:chExt cx="144" cy="1344"/>
              </a:xfrm>
            </p:grpSpPr>
            <p:sp>
              <p:nvSpPr>
                <p:cNvPr id="51294" name="Oval 12"/>
                <p:cNvSpPr>
                  <a:spLocks noChangeArrowheads="1"/>
                </p:cNvSpPr>
                <p:nvPr/>
              </p:nvSpPr>
              <p:spPr bwMode="auto">
                <a:xfrm>
                  <a:off x="2832" y="220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95" name="Oval 13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96" name="Oval 14"/>
                <p:cNvSpPr>
                  <a:spLocks noChangeArrowheads="1"/>
                </p:cNvSpPr>
                <p:nvPr/>
              </p:nvSpPr>
              <p:spPr bwMode="auto">
                <a:xfrm>
                  <a:off x="2832" y="268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97" name="Oval 15"/>
                <p:cNvSpPr>
                  <a:spLocks noChangeArrowheads="1"/>
                </p:cNvSpPr>
                <p:nvPr/>
              </p:nvSpPr>
              <p:spPr bwMode="auto">
                <a:xfrm>
                  <a:off x="2832" y="292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98" name="Oval 16"/>
                <p:cNvSpPr>
                  <a:spLocks noChangeArrowheads="1"/>
                </p:cNvSpPr>
                <p:nvPr/>
              </p:nvSpPr>
              <p:spPr bwMode="auto">
                <a:xfrm>
                  <a:off x="2832" y="316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51299" name="Oval 17"/>
                <p:cNvSpPr>
                  <a:spLocks noChangeArrowheads="1"/>
                </p:cNvSpPr>
                <p:nvPr/>
              </p:nvSpPr>
              <p:spPr bwMode="auto">
                <a:xfrm>
                  <a:off x="2832" y="1968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sp>
            <p:nvSpPr>
              <p:cNvPr id="51261" name="Oval 18"/>
              <p:cNvSpPr>
                <a:spLocks noChangeArrowheads="1"/>
              </p:cNvSpPr>
              <p:nvPr/>
            </p:nvSpPr>
            <p:spPr bwMode="auto">
              <a:xfrm rot="5400000">
                <a:off x="2490" y="343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1262" name="Oval 19"/>
              <p:cNvSpPr>
                <a:spLocks noChangeArrowheads="1"/>
              </p:cNvSpPr>
              <p:nvPr/>
            </p:nvSpPr>
            <p:spPr bwMode="auto">
              <a:xfrm rot="5400000">
                <a:off x="2250" y="343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51263" name="Line 20"/>
              <p:cNvSpPr>
                <a:spLocks noChangeShapeType="1"/>
              </p:cNvSpPr>
              <p:nvPr/>
            </p:nvSpPr>
            <p:spPr bwMode="auto">
              <a:xfrm rot="5400000" flipV="1">
                <a:off x="2662" y="2570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4" name="Line 21"/>
              <p:cNvSpPr>
                <a:spLocks noChangeShapeType="1"/>
              </p:cNvSpPr>
              <p:nvPr/>
            </p:nvSpPr>
            <p:spPr bwMode="auto">
              <a:xfrm rot="5400000" flipV="1">
                <a:off x="2542" y="2690"/>
                <a:ext cx="33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5" name="Line 22"/>
              <p:cNvSpPr>
                <a:spLocks noChangeShapeType="1"/>
              </p:cNvSpPr>
              <p:nvPr/>
            </p:nvSpPr>
            <p:spPr bwMode="auto">
              <a:xfrm rot="5400000">
                <a:off x="2422" y="2666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6" name="Line 23"/>
              <p:cNvSpPr>
                <a:spLocks noChangeShapeType="1"/>
              </p:cNvSpPr>
              <p:nvPr/>
            </p:nvSpPr>
            <p:spPr bwMode="auto">
              <a:xfrm rot="5400000">
                <a:off x="2326" y="2570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7" name="Line 24"/>
              <p:cNvSpPr>
                <a:spLocks noChangeShapeType="1"/>
              </p:cNvSpPr>
              <p:nvPr/>
            </p:nvSpPr>
            <p:spPr bwMode="auto">
              <a:xfrm rot="5400000">
                <a:off x="2206" y="2450"/>
                <a:ext cx="33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8" name="Line 25"/>
              <p:cNvSpPr>
                <a:spLocks noChangeShapeType="1"/>
              </p:cNvSpPr>
              <p:nvPr/>
            </p:nvSpPr>
            <p:spPr bwMode="auto">
              <a:xfrm rot="5400000">
                <a:off x="2086" y="2330"/>
                <a:ext cx="336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9" name="Line 26"/>
              <p:cNvSpPr>
                <a:spLocks noChangeShapeType="1"/>
              </p:cNvSpPr>
              <p:nvPr/>
            </p:nvSpPr>
            <p:spPr bwMode="auto">
              <a:xfrm rot="5400000" flipV="1">
                <a:off x="2566" y="2474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0" name="Line 27"/>
              <p:cNvSpPr>
                <a:spLocks noChangeShapeType="1"/>
              </p:cNvSpPr>
              <p:nvPr/>
            </p:nvSpPr>
            <p:spPr bwMode="auto">
              <a:xfrm rot="5400000" flipV="1">
                <a:off x="2326" y="2714"/>
                <a:ext cx="33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1" name="Line 28"/>
              <p:cNvSpPr>
                <a:spLocks noChangeShapeType="1"/>
              </p:cNvSpPr>
              <p:nvPr/>
            </p:nvSpPr>
            <p:spPr bwMode="auto">
              <a:xfrm rot="5400000" flipV="1">
                <a:off x="2446" y="2594"/>
                <a:ext cx="33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2" name="Line 29"/>
              <p:cNvSpPr>
                <a:spLocks noChangeShapeType="1"/>
              </p:cNvSpPr>
              <p:nvPr/>
            </p:nvSpPr>
            <p:spPr bwMode="auto">
              <a:xfrm rot="5400000">
                <a:off x="2230" y="2666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3" name="Line 30"/>
              <p:cNvSpPr>
                <a:spLocks noChangeShapeType="1"/>
              </p:cNvSpPr>
              <p:nvPr/>
            </p:nvSpPr>
            <p:spPr bwMode="auto">
              <a:xfrm rot="5400000">
                <a:off x="2110" y="2546"/>
                <a:ext cx="33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4" name="Line 31"/>
              <p:cNvSpPr>
                <a:spLocks noChangeShapeType="1"/>
              </p:cNvSpPr>
              <p:nvPr/>
            </p:nvSpPr>
            <p:spPr bwMode="auto">
              <a:xfrm rot="5400000">
                <a:off x="2110" y="2546"/>
                <a:ext cx="33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5" name="Line 32"/>
              <p:cNvSpPr>
                <a:spLocks noChangeShapeType="1"/>
              </p:cNvSpPr>
              <p:nvPr/>
            </p:nvSpPr>
            <p:spPr bwMode="auto">
              <a:xfrm rot="5400000">
                <a:off x="1990" y="2426"/>
                <a:ext cx="33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6" name="Line 33"/>
              <p:cNvSpPr>
                <a:spLocks noChangeShapeType="1"/>
              </p:cNvSpPr>
              <p:nvPr/>
            </p:nvSpPr>
            <p:spPr bwMode="auto">
              <a:xfrm rot="5400000" flipV="1">
                <a:off x="2422" y="2330"/>
                <a:ext cx="336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7" name="Line 34"/>
              <p:cNvSpPr>
                <a:spLocks noChangeShapeType="1"/>
              </p:cNvSpPr>
              <p:nvPr/>
            </p:nvSpPr>
            <p:spPr bwMode="auto">
              <a:xfrm rot="5400000" flipV="1">
                <a:off x="2302" y="2450"/>
                <a:ext cx="33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8" name="Line 35"/>
              <p:cNvSpPr>
                <a:spLocks noChangeShapeType="1"/>
              </p:cNvSpPr>
              <p:nvPr/>
            </p:nvSpPr>
            <p:spPr bwMode="auto">
              <a:xfrm rot="5400000" flipV="1">
                <a:off x="2182" y="2570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9" name="Line 36"/>
              <p:cNvSpPr>
                <a:spLocks noChangeShapeType="1"/>
              </p:cNvSpPr>
              <p:nvPr/>
            </p:nvSpPr>
            <p:spPr bwMode="auto">
              <a:xfrm rot="5400000" flipV="1">
                <a:off x="2086" y="2666"/>
                <a:ext cx="3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0" name="Line 37"/>
              <p:cNvSpPr>
                <a:spLocks noChangeShapeType="1"/>
              </p:cNvSpPr>
              <p:nvPr/>
            </p:nvSpPr>
            <p:spPr bwMode="auto">
              <a:xfrm rot="5400000">
                <a:off x="1966" y="2690"/>
                <a:ext cx="33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1" name="Line 38"/>
              <p:cNvSpPr>
                <a:spLocks noChangeShapeType="1"/>
              </p:cNvSpPr>
              <p:nvPr/>
            </p:nvSpPr>
            <p:spPr bwMode="auto">
              <a:xfrm rot="5400000">
                <a:off x="1846" y="2570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2" name="Line 39"/>
              <p:cNvSpPr>
                <a:spLocks noChangeShapeType="1"/>
              </p:cNvSpPr>
              <p:nvPr/>
            </p:nvSpPr>
            <p:spPr bwMode="auto">
              <a:xfrm rot="5400000">
                <a:off x="2590" y="3026"/>
                <a:ext cx="38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3" name="Line 40"/>
              <p:cNvSpPr>
                <a:spLocks noChangeShapeType="1"/>
              </p:cNvSpPr>
              <p:nvPr/>
            </p:nvSpPr>
            <p:spPr bwMode="auto">
              <a:xfrm rot="5400000">
                <a:off x="2470" y="2906"/>
                <a:ext cx="38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4" name="Line 41"/>
              <p:cNvSpPr>
                <a:spLocks noChangeShapeType="1"/>
              </p:cNvSpPr>
              <p:nvPr/>
            </p:nvSpPr>
            <p:spPr bwMode="auto">
              <a:xfrm rot="5400000">
                <a:off x="2494" y="3122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5" name="Line 42"/>
              <p:cNvSpPr>
                <a:spLocks noChangeShapeType="1"/>
              </p:cNvSpPr>
              <p:nvPr/>
            </p:nvSpPr>
            <p:spPr bwMode="auto">
              <a:xfrm rot="5400000">
                <a:off x="2374" y="3002"/>
                <a:ext cx="384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6" name="Line 43"/>
              <p:cNvSpPr>
                <a:spLocks noChangeShapeType="1"/>
              </p:cNvSpPr>
              <p:nvPr/>
            </p:nvSpPr>
            <p:spPr bwMode="auto">
              <a:xfrm rot="5400000">
                <a:off x="2230" y="3146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7" name="Line 44"/>
              <p:cNvSpPr>
                <a:spLocks noChangeShapeType="1"/>
              </p:cNvSpPr>
              <p:nvPr/>
            </p:nvSpPr>
            <p:spPr bwMode="auto">
              <a:xfrm rot="5400000" flipV="1">
                <a:off x="2350" y="3218"/>
                <a:ext cx="38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8" name="Line 45"/>
              <p:cNvSpPr>
                <a:spLocks noChangeShapeType="1"/>
              </p:cNvSpPr>
              <p:nvPr/>
            </p:nvSpPr>
            <p:spPr bwMode="auto">
              <a:xfrm rot="5400000" flipV="1">
                <a:off x="2254" y="3122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89" name="Line 46"/>
              <p:cNvSpPr>
                <a:spLocks noChangeShapeType="1"/>
              </p:cNvSpPr>
              <p:nvPr/>
            </p:nvSpPr>
            <p:spPr bwMode="auto">
              <a:xfrm rot="5400000">
                <a:off x="2134" y="324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0" name="Line 47"/>
              <p:cNvSpPr>
                <a:spLocks noChangeShapeType="1"/>
              </p:cNvSpPr>
              <p:nvPr/>
            </p:nvSpPr>
            <p:spPr bwMode="auto">
              <a:xfrm rot="5400000" flipV="1">
                <a:off x="1990" y="3098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1" name="Line 48"/>
              <p:cNvSpPr>
                <a:spLocks noChangeShapeType="1"/>
              </p:cNvSpPr>
              <p:nvPr/>
            </p:nvSpPr>
            <p:spPr bwMode="auto">
              <a:xfrm rot="5400000" flipV="1">
                <a:off x="2110" y="2978"/>
                <a:ext cx="384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2" name="Line 49"/>
              <p:cNvSpPr>
                <a:spLocks noChangeShapeType="1"/>
              </p:cNvSpPr>
              <p:nvPr/>
            </p:nvSpPr>
            <p:spPr bwMode="auto">
              <a:xfrm rot="5400000" flipV="1">
                <a:off x="1894" y="3002"/>
                <a:ext cx="384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93" name="Line 50"/>
              <p:cNvSpPr>
                <a:spLocks noChangeShapeType="1"/>
              </p:cNvSpPr>
              <p:nvPr/>
            </p:nvSpPr>
            <p:spPr bwMode="auto">
              <a:xfrm rot="5400000" flipV="1">
                <a:off x="2014" y="2882"/>
                <a:ext cx="384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56" name="Text Box 51"/>
            <p:cNvSpPr txBox="1">
              <a:spLocks noChangeArrowheads="1"/>
            </p:cNvSpPr>
            <p:nvPr/>
          </p:nvSpPr>
          <p:spPr bwMode="auto">
            <a:xfrm>
              <a:off x="3083" y="1130"/>
              <a:ext cx="759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pitchFamily="34" charset="0"/>
                </a:rPr>
                <a:t>Inputs</a:t>
              </a:r>
            </a:p>
          </p:txBody>
        </p:sp>
        <p:sp>
          <p:nvSpPr>
            <p:cNvPr id="51257" name="Text Box 52"/>
            <p:cNvSpPr txBox="1">
              <a:spLocks noChangeArrowheads="1"/>
            </p:cNvSpPr>
            <p:nvPr/>
          </p:nvSpPr>
          <p:spPr bwMode="auto">
            <a:xfrm>
              <a:off x="3423" y="1609"/>
              <a:ext cx="962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pitchFamily="34" charset="0"/>
                </a:rPr>
                <a:t>Hiddens</a:t>
              </a:r>
            </a:p>
          </p:txBody>
        </p:sp>
        <p:sp>
          <p:nvSpPr>
            <p:cNvPr id="51258" name="Text Box 53"/>
            <p:cNvSpPr txBox="1">
              <a:spLocks noChangeArrowheads="1"/>
            </p:cNvSpPr>
            <p:nvPr/>
          </p:nvSpPr>
          <p:spPr bwMode="auto">
            <a:xfrm>
              <a:off x="3029" y="2139"/>
              <a:ext cx="92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pitchFamily="34" charset="0"/>
                </a:rPr>
                <a:t>Outputs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1052513" y="2062163"/>
            <a:ext cx="6715125" cy="3810000"/>
            <a:chOff x="528" y="1200"/>
            <a:chExt cx="4230" cy="2400"/>
          </a:xfrm>
        </p:grpSpPr>
        <p:grpSp>
          <p:nvGrpSpPr>
            <p:cNvPr id="7" name="Group 55"/>
            <p:cNvGrpSpPr>
              <a:grpSpLocks/>
            </p:cNvGrpSpPr>
            <p:nvPr/>
          </p:nvGrpSpPr>
          <p:grpSpPr bwMode="auto">
            <a:xfrm>
              <a:off x="528" y="1872"/>
              <a:ext cx="384" cy="384"/>
              <a:chOff x="960" y="1488"/>
              <a:chExt cx="384" cy="384"/>
            </a:xfrm>
          </p:grpSpPr>
          <p:sp>
            <p:nvSpPr>
              <p:cNvPr id="51253" name="Text Box 56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4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I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1254" name="Oval 57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528" y="2544"/>
              <a:ext cx="384" cy="384"/>
              <a:chOff x="960" y="1488"/>
              <a:chExt cx="384" cy="384"/>
            </a:xfrm>
          </p:grpSpPr>
          <p:sp>
            <p:nvSpPr>
              <p:cNvPr id="51251" name="Text Box 59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4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I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51252" name="Oval 60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528" y="3216"/>
              <a:ext cx="384" cy="384"/>
              <a:chOff x="960" y="1488"/>
              <a:chExt cx="384" cy="384"/>
            </a:xfrm>
          </p:grpSpPr>
          <p:sp>
            <p:nvSpPr>
              <p:cNvPr id="51249" name="Text Box 62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4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I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51250" name="Oval 63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0" name="Group 64"/>
            <p:cNvGrpSpPr>
              <a:grpSpLocks/>
            </p:cNvGrpSpPr>
            <p:nvPr/>
          </p:nvGrpSpPr>
          <p:grpSpPr bwMode="auto">
            <a:xfrm>
              <a:off x="528" y="1200"/>
              <a:ext cx="384" cy="384"/>
              <a:chOff x="960" y="1488"/>
              <a:chExt cx="384" cy="384"/>
            </a:xfrm>
          </p:grpSpPr>
          <p:sp>
            <p:nvSpPr>
              <p:cNvPr id="51247" name="Text Box 65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4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I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51248" name="Oval 66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1" name="Group 67"/>
            <p:cNvGrpSpPr>
              <a:grpSpLocks/>
            </p:cNvGrpSpPr>
            <p:nvPr/>
          </p:nvGrpSpPr>
          <p:grpSpPr bwMode="auto">
            <a:xfrm>
              <a:off x="2256" y="1536"/>
              <a:ext cx="390" cy="384"/>
              <a:chOff x="960" y="1488"/>
              <a:chExt cx="390" cy="384"/>
            </a:xfrm>
          </p:grpSpPr>
          <p:sp>
            <p:nvSpPr>
              <p:cNvPr id="51245" name="Text Box 68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9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h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51246" name="Oval 69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2" name="Group 70"/>
            <p:cNvGrpSpPr>
              <a:grpSpLocks/>
            </p:cNvGrpSpPr>
            <p:nvPr/>
          </p:nvGrpSpPr>
          <p:grpSpPr bwMode="auto">
            <a:xfrm>
              <a:off x="2262" y="2208"/>
              <a:ext cx="390" cy="384"/>
              <a:chOff x="960" y="1488"/>
              <a:chExt cx="390" cy="384"/>
            </a:xfrm>
          </p:grpSpPr>
          <p:sp>
            <p:nvSpPr>
              <p:cNvPr id="51243" name="Text Box 71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9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h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1244" name="Oval 72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3" name="Group 73"/>
            <p:cNvGrpSpPr>
              <a:grpSpLocks/>
            </p:cNvGrpSpPr>
            <p:nvPr/>
          </p:nvGrpSpPr>
          <p:grpSpPr bwMode="auto">
            <a:xfrm>
              <a:off x="2256" y="2832"/>
              <a:ext cx="390" cy="384"/>
              <a:chOff x="960" y="1488"/>
              <a:chExt cx="390" cy="384"/>
            </a:xfrm>
          </p:grpSpPr>
          <p:sp>
            <p:nvSpPr>
              <p:cNvPr id="51241" name="Text Box 74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9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h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2</a:t>
                </a:r>
              </a:p>
            </p:txBody>
          </p:sp>
          <p:sp>
            <p:nvSpPr>
              <p:cNvPr id="51242" name="Oval 75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3504" y="1824"/>
              <a:ext cx="390" cy="384"/>
              <a:chOff x="960" y="1488"/>
              <a:chExt cx="390" cy="384"/>
            </a:xfrm>
          </p:grpSpPr>
          <p:sp>
            <p:nvSpPr>
              <p:cNvPr id="51239" name="Text Box 77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9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o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51240" name="Oval 78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5" name="Group 79"/>
            <p:cNvGrpSpPr>
              <a:grpSpLocks/>
            </p:cNvGrpSpPr>
            <p:nvPr/>
          </p:nvGrpSpPr>
          <p:grpSpPr bwMode="auto">
            <a:xfrm>
              <a:off x="3504" y="2496"/>
              <a:ext cx="390" cy="384"/>
              <a:chOff x="960" y="1488"/>
              <a:chExt cx="390" cy="384"/>
            </a:xfrm>
          </p:grpSpPr>
          <p:sp>
            <p:nvSpPr>
              <p:cNvPr id="51237" name="Text Box 80"/>
              <p:cNvSpPr txBox="1">
                <a:spLocks noChangeArrowheads="1"/>
              </p:cNvSpPr>
              <p:nvPr/>
            </p:nvSpPr>
            <p:spPr bwMode="auto">
              <a:xfrm>
                <a:off x="1056" y="1536"/>
                <a:ext cx="29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GB" sz="2400">
                    <a:latin typeface="Arial" pitchFamily="34" charset="0"/>
                    <a:cs typeface="Times New Roman" pitchFamily="18" charset="0"/>
                  </a:rPr>
                  <a:t>o</a:t>
                </a:r>
                <a:r>
                  <a:rPr lang="en-GB" sz="2400" baseline="-25000">
                    <a:latin typeface="Arial" pitchFamily="34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1238" name="Oval 81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384" cy="38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cxnSp>
          <p:nvCxnSpPr>
            <p:cNvPr id="51217" name="AutoShape 82"/>
            <p:cNvCxnSpPr>
              <a:cxnSpLocks noChangeShapeType="1"/>
              <a:stCxn id="51248" idx="6"/>
              <a:endCxn id="51246" idx="2"/>
            </p:cNvCxnSpPr>
            <p:nvPr/>
          </p:nvCxnSpPr>
          <p:spPr bwMode="auto">
            <a:xfrm>
              <a:off x="920" y="1392"/>
              <a:ext cx="1328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18" name="AutoShape 83"/>
            <p:cNvCxnSpPr>
              <a:cxnSpLocks noChangeShapeType="1"/>
              <a:stCxn id="51248" idx="6"/>
              <a:endCxn id="51244" idx="1"/>
            </p:cNvCxnSpPr>
            <p:nvPr/>
          </p:nvCxnSpPr>
          <p:spPr bwMode="auto">
            <a:xfrm>
              <a:off x="920" y="1392"/>
              <a:ext cx="1398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19" name="AutoShape 84"/>
            <p:cNvCxnSpPr>
              <a:cxnSpLocks noChangeShapeType="1"/>
              <a:stCxn id="51248" idx="6"/>
              <a:endCxn id="51242" idx="1"/>
            </p:cNvCxnSpPr>
            <p:nvPr/>
          </p:nvCxnSpPr>
          <p:spPr bwMode="auto">
            <a:xfrm>
              <a:off x="920" y="1392"/>
              <a:ext cx="1392" cy="14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0" name="AutoShape 85"/>
            <p:cNvCxnSpPr>
              <a:cxnSpLocks noChangeShapeType="1"/>
              <a:stCxn id="51254" idx="6"/>
              <a:endCxn id="51246" idx="2"/>
            </p:cNvCxnSpPr>
            <p:nvPr/>
          </p:nvCxnSpPr>
          <p:spPr bwMode="auto">
            <a:xfrm flipV="1">
              <a:off x="920" y="1728"/>
              <a:ext cx="1328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1" name="AutoShape 86"/>
            <p:cNvCxnSpPr>
              <a:cxnSpLocks noChangeShapeType="1"/>
              <a:stCxn id="51252" idx="6"/>
              <a:endCxn id="51242" idx="2"/>
            </p:cNvCxnSpPr>
            <p:nvPr/>
          </p:nvCxnSpPr>
          <p:spPr bwMode="auto">
            <a:xfrm>
              <a:off x="920" y="2736"/>
              <a:ext cx="1328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2" name="AutoShape 87"/>
            <p:cNvCxnSpPr>
              <a:cxnSpLocks noChangeShapeType="1"/>
              <a:stCxn id="51252" idx="6"/>
              <a:endCxn id="51244" idx="2"/>
            </p:cNvCxnSpPr>
            <p:nvPr/>
          </p:nvCxnSpPr>
          <p:spPr bwMode="auto">
            <a:xfrm flipV="1">
              <a:off x="920" y="2400"/>
              <a:ext cx="1334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3" name="AutoShape 88"/>
            <p:cNvCxnSpPr>
              <a:cxnSpLocks noChangeShapeType="1"/>
              <a:stCxn id="51254" idx="6"/>
              <a:endCxn id="51242" idx="2"/>
            </p:cNvCxnSpPr>
            <p:nvPr/>
          </p:nvCxnSpPr>
          <p:spPr bwMode="auto">
            <a:xfrm>
              <a:off x="920" y="2064"/>
              <a:ext cx="1328" cy="9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4" name="AutoShape 89"/>
            <p:cNvCxnSpPr>
              <a:cxnSpLocks noChangeShapeType="1"/>
              <a:stCxn id="51252" idx="6"/>
              <a:endCxn id="51246" idx="3"/>
            </p:cNvCxnSpPr>
            <p:nvPr/>
          </p:nvCxnSpPr>
          <p:spPr bwMode="auto">
            <a:xfrm flipV="1">
              <a:off x="920" y="1872"/>
              <a:ext cx="1392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5" name="AutoShape 90"/>
            <p:cNvCxnSpPr>
              <a:cxnSpLocks noChangeShapeType="1"/>
              <a:stCxn id="51254" idx="6"/>
              <a:endCxn id="51244" idx="2"/>
            </p:cNvCxnSpPr>
            <p:nvPr/>
          </p:nvCxnSpPr>
          <p:spPr bwMode="auto">
            <a:xfrm>
              <a:off x="920" y="2064"/>
              <a:ext cx="1334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6" name="AutoShape 91"/>
            <p:cNvCxnSpPr>
              <a:cxnSpLocks noChangeShapeType="1"/>
              <a:stCxn id="51250" idx="6"/>
              <a:endCxn id="51246" idx="3"/>
            </p:cNvCxnSpPr>
            <p:nvPr/>
          </p:nvCxnSpPr>
          <p:spPr bwMode="auto">
            <a:xfrm flipV="1">
              <a:off x="920" y="1872"/>
              <a:ext cx="1392" cy="15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7" name="AutoShape 92"/>
            <p:cNvCxnSpPr>
              <a:cxnSpLocks noChangeShapeType="1"/>
              <a:stCxn id="51250" idx="6"/>
              <a:endCxn id="51244" idx="3"/>
            </p:cNvCxnSpPr>
            <p:nvPr/>
          </p:nvCxnSpPr>
          <p:spPr bwMode="auto">
            <a:xfrm flipV="1">
              <a:off x="920" y="2544"/>
              <a:ext cx="1398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8" name="AutoShape 93"/>
            <p:cNvCxnSpPr>
              <a:cxnSpLocks noChangeShapeType="1"/>
              <a:stCxn id="51250" idx="6"/>
              <a:endCxn id="51242" idx="3"/>
            </p:cNvCxnSpPr>
            <p:nvPr/>
          </p:nvCxnSpPr>
          <p:spPr bwMode="auto">
            <a:xfrm flipV="1">
              <a:off x="920" y="3168"/>
              <a:ext cx="1392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29" name="AutoShape 94"/>
            <p:cNvCxnSpPr>
              <a:cxnSpLocks noChangeShapeType="1"/>
              <a:stCxn id="51246" idx="6"/>
              <a:endCxn id="51240" idx="1"/>
            </p:cNvCxnSpPr>
            <p:nvPr/>
          </p:nvCxnSpPr>
          <p:spPr bwMode="auto">
            <a:xfrm>
              <a:off x="2648" y="1728"/>
              <a:ext cx="91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30" name="AutoShape 95"/>
            <p:cNvCxnSpPr>
              <a:cxnSpLocks noChangeShapeType="1"/>
              <a:stCxn id="51246" idx="6"/>
              <a:endCxn id="51238" idx="2"/>
            </p:cNvCxnSpPr>
            <p:nvPr/>
          </p:nvCxnSpPr>
          <p:spPr bwMode="auto">
            <a:xfrm>
              <a:off x="2648" y="1728"/>
              <a:ext cx="848" cy="9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31" name="AutoShape 96"/>
            <p:cNvCxnSpPr>
              <a:cxnSpLocks noChangeShapeType="1"/>
              <a:stCxn id="51244" idx="6"/>
              <a:endCxn id="51240" idx="2"/>
            </p:cNvCxnSpPr>
            <p:nvPr/>
          </p:nvCxnSpPr>
          <p:spPr bwMode="auto">
            <a:xfrm flipV="1">
              <a:off x="2654" y="2016"/>
              <a:ext cx="84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32" name="AutoShape 97"/>
            <p:cNvCxnSpPr>
              <a:cxnSpLocks noChangeShapeType="1"/>
              <a:stCxn id="51244" idx="6"/>
              <a:endCxn id="51238" idx="2"/>
            </p:cNvCxnSpPr>
            <p:nvPr/>
          </p:nvCxnSpPr>
          <p:spPr bwMode="auto">
            <a:xfrm>
              <a:off x="2654" y="2400"/>
              <a:ext cx="842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33" name="AutoShape 98"/>
            <p:cNvCxnSpPr>
              <a:cxnSpLocks noChangeShapeType="1"/>
              <a:stCxn id="51242" idx="6"/>
              <a:endCxn id="51238" idx="2"/>
            </p:cNvCxnSpPr>
            <p:nvPr/>
          </p:nvCxnSpPr>
          <p:spPr bwMode="auto">
            <a:xfrm flipV="1">
              <a:off x="2648" y="2688"/>
              <a:ext cx="848" cy="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234" name="AutoShape 99"/>
            <p:cNvCxnSpPr>
              <a:cxnSpLocks noChangeShapeType="1"/>
              <a:stCxn id="51242" idx="6"/>
              <a:endCxn id="51240" idx="3"/>
            </p:cNvCxnSpPr>
            <p:nvPr/>
          </p:nvCxnSpPr>
          <p:spPr bwMode="auto">
            <a:xfrm flipV="1">
              <a:off x="2648" y="2160"/>
              <a:ext cx="912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235" name="Line 100"/>
            <p:cNvSpPr>
              <a:spLocks noChangeShapeType="1"/>
            </p:cNvSpPr>
            <p:nvPr/>
          </p:nvSpPr>
          <p:spPr bwMode="auto">
            <a:xfrm>
              <a:off x="3894" y="2016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6" name="Line 101"/>
            <p:cNvSpPr>
              <a:spLocks noChangeShapeType="1"/>
            </p:cNvSpPr>
            <p:nvPr/>
          </p:nvSpPr>
          <p:spPr bwMode="auto">
            <a:xfrm>
              <a:off x="3894" y="268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5" name="Text Box 102"/>
          <p:cNvSpPr txBox="1">
            <a:spLocks noChangeArrowheads="1"/>
          </p:cNvSpPr>
          <p:nvPr/>
        </p:nvSpPr>
        <p:spPr bwMode="auto">
          <a:xfrm>
            <a:off x="947738" y="5872163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Inputs</a:t>
            </a:r>
          </a:p>
        </p:txBody>
      </p:sp>
      <p:sp>
        <p:nvSpPr>
          <p:cNvPr id="51206" name="Text Box 103"/>
          <p:cNvSpPr txBox="1">
            <a:spLocks noChangeArrowheads="1"/>
          </p:cNvSpPr>
          <p:nvPr/>
        </p:nvSpPr>
        <p:spPr bwMode="auto">
          <a:xfrm>
            <a:off x="3505200" y="53340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Hiddens</a:t>
            </a:r>
          </a:p>
        </p:txBody>
      </p:sp>
      <p:sp>
        <p:nvSpPr>
          <p:cNvPr id="51207" name="Text Box 104"/>
          <p:cNvSpPr txBox="1">
            <a:spLocks noChangeArrowheads="1"/>
          </p:cNvSpPr>
          <p:nvPr/>
        </p:nvSpPr>
        <p:spPr bwMode="auto">
          <a:xfrm>
            <a:off x="5715000" y="4814888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Outputs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79375"/>
            <a:ext cx="6172200" cy="678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80089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429000"/>
            <a:ext cx="83851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5" y="457200"/>
            <a:ext cx="8321675" cy="598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5" y="457200"/>
            <a:ext cx="8321675" cy="598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84312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7010400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2514600" y="4495800"/>
            <a:ext cx="180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/>
              <a:t>And so on…….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57200" y="457200"/>
            <a:ext cx="8101013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MULTILAYER FEEDFORWARD NETWORK: </a:t>
            </a:r>
          </a:p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ACTIVATION AND TRAINING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57200" y="1447800"/>
            <a:ext cx="8229600" cy="335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For feed forward networks: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 continuous function can be differentiated allowing gradient-descent.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Back propagation is an example of a gradient-descent technique.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Uses sigmoid (binary or bipolar) activation function.</a:t>
            </a:r>
          </a:p>
        </p:txBody>
      </p:sp>
      <p:pic>
        <p:nvPicPr>
          <p:cNvPr id="52228" name="Picture 8" descr="graphic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467100"/>
            <a:ext cx="51054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2"/>
          <a:srcRect l="8308" t="18517" r="33531" b="67377"/>
          <a:stretch>
            <a:fillRect/>
          </a:stretch>
        </p:blipFill>
        <p:spPr bwMode="auto">
          <a:xfrm>
            <a:off x="990600" y="4195763"/>
            <a:ext cx="8153400" cy="266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152400" y="76200"/>
            <a:ext cx="8229600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In multilayer networks, the activation function is</a:t>
            </a:r>
            <a:b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</a:b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usually more complex than just a threshold function,</a:t>
            </a:r>
            <a:b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</a:b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like 1/[1+exp(-x)] or even 2/[1+exp(-x)] – 1, etc.</a:t>
            </a:r>
          </a:p>
          <a:p>
            <a:pPr algn="just" eaLnBrk="1" hangingPunct="1">
              <a:lnSpc>
                <a:spcPct val="120000"/>
              </a:lnSpc>
              <a:defRPr/>
            </a:pP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Binary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Sigmoidal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Function</a:t>
            </a: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Bipolar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Sigmoidal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 Function</a:t>
            </a: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/>
          <a:srcRect l="5396" t="41843" r="29861" b="45853"/>
          <a:stretch>
            <a:fillRect/>
          </a:stretch>
        </p:blipFill>
        <p:spPr bwMode="auto">
          <a:xfrm>
            <a:off x="0" y="1752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2"/>
          <a:srcRect l="8308" t="18517" r="33531" b="67377"/>
          <a:stretch>
            <a:fillRect/>
          </a:stretch>
        </p:blipFill>
        <p:spPr bwMode="auto">
          <a:xfrm>
            <a:off x="990600" y="4195763"/>
            <a:ext cx="8153400" cy="266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152400" y="76200"/>
            <a:ext cx="8229600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In multilayer networks, the activation function is</a:t>
            </a:r>
            <a:b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</a:b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usually more complex than just a threshold function,</a:t>
            </a:r>
            <a:b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</a:b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like 1/[1+exp(-x)] or even 2/[1+exp(-x)] – 1, etc.</a:t>
            </a:r>
          </a:p>
          <a:p>
            <a:pPr algn="just" eaLnBrk="1" hangingPunct="1">
              <a:lnSpc>
                <a:spcPct val="120000"/>
              </a:lnSpc>
              <a:defRPr/>
            </a:pP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Binary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Sigmoidal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 Function</a:t>
            </a: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Bipolar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Sigmoidal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 Function</a:t>
            </a:r>
          </a:p>
          <a:p>
            <a:pPr algn="just" eaLnBrk="1" hangingPunct="1">
              <a:lnSpc>
                <a:spcPct val="120000"/>
              </a:lnSpc>
              <a:defRPr/>
            </a:pPr>
            <a:endParaRPr lang="en-GB" sz="2800" b="1" dirty="0">
              <a:solidFill>
                <a:schemeClr val="accent6">
                  <a:lumMod val="50000"/>
                </a:schemeClr>
              </a:solidFill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/>
          <a:srcRect l="5396" t="41843" r="29861" b="45853"/>
          <a:stretch>
            <a:fillRect/>
          </a:stretch>
        </p:blipFill>
        <p:spPr bwMode="auto">
          <a:xfrm>
            <a:off x="0" y="1752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57200" y="457200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 PROPAGATION NETWORK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229600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7200" y="685800"/>
            <a:ext cx="8229600" cy="396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 training procedure which allows multilayer feed forward Neural Networks to be trained.</a:t>
            </a:r>
          </a:p>
          <a:p>
            <a:pPr marL="457200" indent="-4572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Can theoretically perform “any” input-output mapping.</a:t>
            </a:r>
          </a:p>
          <a:p>
            <a:pPr marL="457200" indent="-457200" algn="just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Can learn to solve linearly inseparable problems.</a:t>
            </a: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133600"/>
            <a:ext cx="5791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57200" y="393700"/>
            <a:ext cx="79327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C00000"/>
                </a:solidFill>
                <a:latin typeface="Tahoma" pitchFamily="34" charset="0"/>
                <a:ea typeface="+mj-ea"/>
                <a:cs typeface="Tahoma" pitchFamily="34" charset="0"/>
              </a:rPr>
              <a:t>BACKPROPAGATION TRAINING ALGORITHM</a:t>
            </a:r>
          </a:p>
        </p:txBody>
      </p:sp>
      <p:pic>
        <p:nvPicPr>
          <p:cNvPr id="5632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8839200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649</Words>
  <Application>Microsoft Office PowerPoint</Application>
  <PresentationFormat>On-screen Show (4:3)</PresentationFormat>
  <Paragraphs>121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Self Organizing Maps – Kohonen Maps </vt:lpstr>
      <vt:lpstr>Slide 23</vt:lpstr>
      <vt:lpstr>Slide 24</vt:lpstr>
      <vt:lpstr>How it works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payal.khurana</dc:creator>
  <cp:lastModifiedBy>payal.khurana</cp:lastModifiedBy>
  <cp:revision>14</cp:revision>
  <dcterms:created xsi:type="dcterms:W3CDTF">2022-10-18T03:59:24Z</dcterms:created>
  <dcterms:modified xsi:type="dcterms:W3CDTF">2022-10-18T05:24:26Z</dcterms:modified>
</cp:coreProperties>
</file>